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ranberry" panose="020B0604020202020204" charset="0"/>
      <p:regular r:id="rId20"/>
    </p:embeddedFont>
    <p:embeddedFont>
      <p:font typeface="Glacial Indifference" panose="020B0604020202020204" charset="0"/>
      <p:regular r:id="rId21"/>
    </p:embeddedFont>
    <p:embeddedFont>
      <p:font typeface="Hero" panose="020B0604020202020204" charset="0"/>
      <p:regular r:id="rId22"/>
    </p:embeddedFont>
    <p:embeddedFont>
      <p:font typeface="Hero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227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svg"/><Relationship Id="rId7" Type="http://schemas.openxmlformats.org/officeDocument/2006/relationships/image" Target="../media/image7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9.svg"/><Relationship Id="rId4" Type="http://schemas.openxmlformats.org/officeDocument/2006/relationships/image" Target="../media/image12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svg"/><Relationship Id="rId9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12" Type="http://schemas.openxmlformats.org/officeDocument/2006/relationships/image" Target="../media/image24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svg"/><Relationship Id="rId4" Type="http://schemas.openxmlformats.org/officeDocument/2006/relationships/image" Target="../media/image12.sv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753" y="4705182"/>
            <a:ext cx="3693465" cy="3693465"/>
          </a:xfrm>
          <a:custGeom>
            <a:avLst/>
            <a:gdLst/>
            <a:ahLst/>
            <a:cxnLst/>
            <a:rect l="l" t="t" r="r" b="b"/>
            <a:pathLst>
              <a:path w="3693465" h="3693465">
                <a:moveTo>
                  <a:pt x="0" y="0"/>
                </a:moveTo>
                <a:lnTo>
                  <a:pt x="3693465" y="0"/>
                </a:lnTo>
                <a:lnTo>
                  <a:pt x="3693465" y="3693465"/>
                </a:lnTo>
                <a:lnTo>
                  <a:pt x="0" y="3693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53808" y="3114005"/>
            <a:ext cx="11180384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000"/>
              </a:lnSpc>
            </a:pPr>
            <a:r>
              <a:rPr lang="en-US" sz="15000">
                <a:solidFill>
                  <a:srgbClr val="FFFFFF"/>
                </a:solidFill>
                <a:latin typeface="Cranberry"/>
              </a:rPr>
              <a:t>FX-CHANGE</a:t>
            </a:r>
          </a:p>
        </p:txBody>
      </p:sp>
      <p:sp>
        <p:nvSpPr>
          <p:cNvPr id="7" name="Freeform 7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707986" y="343602"/>
            <a:ext cx="1245452" cy="1159346"/>
          </a:xfrm>
          <a:custGeom>
            <a:avLst/>
            <a:gdLst/>
            <a:ahLst/>
            <a:cxnLst/>
            <a:rect l="l" t="t" r="r" b="b"/>
            <a:pathLst>
              <a:path w="1245452" h="1159346">
                <a:moveTo>
                  <a:pt x="0" y="0"/>
                </a:moveTo>
                <a:lnTo>
                  <a:pt x="1245452" y="0"/>
                </a:lnTo>
                <a:lnTo>
                  <a:pt x="1245452" y="1159347"/>
                </a:lnTo>
                <a:lnTo>
                  <a:pt x="0" y="11593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804051" y="6042187"/>
            <a:ext cx="1245452" cy="1159346"/>
          </a:xfrm>
          <a:custGeom>
            <a:avLst/>
            <a:gdLst/>
            <a:ahLst/>
            <a:cxnLst/>
            <a:rect l="l" t="t" r="r" b="b"/>
            <a:pathLst>
              <a:path w="1245452" h="1159346">
                <a:moveTo>
                  <a:pt x="0" y="0"/>
                </a:moveTo>
                <a:lnTo>
                  <a:pt x="1245451" y="0"/>
                </a:lnTo>
                <a:lnTo>
                  <a:pt x="1245451" y="1159347"/>
                </a:lnTo>
                <a:lnTo>
                  <a:pt x="0" y="11593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60047" y="6791957"/>
            <a:ext cx="13341331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3000" spc="90" dirty="0">
                <a:solidFill>
                  <a:schemeClr val="bg1"/>
                </a:solidFill>
                <a:latin typeface="Hero Bold"/>
              </a:rPr>
              <a:t>Presented by : </a:t>
            </a:r>
            <a:r>
              <a:rPr lang="en-US" sz="3000" spc="90" dirty="0" err="1">
                <a:solidFill>
                  <a:schemeClr val="bg1"/>
                </a:solidFill>
                <a:latin typeface="Hero Bold"/>
              </a:rPr>
              <a:t>fx</a:t>
            </a:r>
            <a:r>
              <a:rPr lang="en-US" sz="3000" spc="90" dirty="0">
                <a:solidFill>
                  <a:schemeClr val="bg1"/>
                </a:solidFill>
                <a:latin typeface="Hero Bold"/>
              </a:rPr>
              <a:t>-Change Founding Team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TextBox 9"/>
          <p:cNvSpPr txBox="1"/>
          <p:nvPr/>
        </p:nvSpPr>
        <p:spPr>
          <a:xfrm>
            <a:off x="2473335" y="1181100"/>
            <a:ext cx="1334133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</a:rPr>
              <a:t>CHALLENGES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473335" y="3054429"/>
            <a:ext cx="12066197" cy="5487382"/>
            <a:chOff x="0" y="0"/>
            <a:chExt cx="2324682" cy="10572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24682" cy="1057203"/>
            </a:xfrm>
            <a:custGeom>
              <a:avLst/>
              <a:gdLst/>
              <a:ahLst/>
              <a:cxnLst/>
              <a:rect l="l" t="t" r="r" b="b"/>
              <a:pathLst>
                <a:path w="2324682" h="1057203">
                  <a:moveTo>
                    <a:pt x="0" y="0"/>
                  </a:moveTo>
                  <a:lnTo>
                    <a:pt x="2324682" y="0"/>
                  </a:lnTo>
                  <a:lnTo>
                    <a:pt x="2324682" y="1057203"/>
                  </a:lnTo>
                  <a:lnTo>
                    <a:pt x="0" y="1057203"/>
                  </a:lnTo>
                  <a:close/>
                </a:path>
              </a:pathLst>
            </a:custGeom>
            <a:solidFill>
              <a:srgbClr val="4591A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324682" cy="11143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Glacial Indifference Semi-Bold"/>
                </a:rPr>
                <a:t>Real-time Data Integration</a:t>
              </a:r>
              <a:r>
                <a:rPr lang="en-US" sz="2699">
                  <a:solidFill>
                    <a:srgbClr val="FFFFFF"/>
                  </a:solidFill>
                  <a:latin typeface="Glacial Indifference"/>
                </a:rPr>
                <a:t>: Selecting reliable financial data sources and managing API constraints.</a:t>
              </a:r>
            </a:p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Glacial Indifference Semi-Bold"/>
                </a:rPr>
                <a:t>User Interface Design</a:t>
              </a:r>
              <a:r>
                <a:rPr lang="en-US" sz="2699">
                  <a:solidFill>
                    <a:srgbClr val="FFFFFF"/>
                  </a:solidFill>
                  <a:latin typeface="Glacial Indifference"/>
                </a:rPr>
                <a:t>: Balancing simplicity and functionality for diverse user needs.</a:t>
              </a:r>
            </a:p>
            <a:p>
              <a:pPr algn="ctr">
                <a:lnSpc>
                  <a:spcPts val="3779"/>
                </a:lnSpc>
              </a:pPr>
              <a:r>
                <a:rPr lang="en-US" sz="2699">
                  <a:solidFill>
                    <a:srgbClr val="FFFFFF"/>
                  </a:solidFill>
                  <a:latin typeface="Glacial Indifference Semi-Bold"/>
                </a:rPr>
                <a:t>Data Visualization</a:t>
              </a:r>
              <a:r>
                <a:rPr lang="en-US" sz="2699">
                  <a:solidFill>
                    <a:srgbClr val="FFFFFF"/>
                  </a:solidFill>
                  <a:latin typeface="Glacial Indifference"/>
                </a:rPr>
                <a:t>: Making complex financial data accessible and understandable.</a:t>
              </a:r>
            </a:p>
            <a:p>
              <a:pPr algn="ctr">
                <a:lnSpc>
                  <a:spcPts val="2659"/>
                </a:lnSpc>
              </a:pPr>
              <a:endParaRPr lang="en-US" sz="2699">
                <a:solidFill>
                  <a:srgbClr val="FFFFFF"/>
                </a:solidFill>
                <a:latin typeface="Glacial Indifference"/>
              </a:endParaRPr>
            </a:p>
            <a:p>
              <a:pPr algn="ctr">
                <a:lnSpc>
                  <a:spcPts val="2659"/>
                </a:lnSpc>
              </a:pPr>
              <a:endParaRPr lang="en-US" sz="2699">
                <a:solidFill>
                  <a:srgbClr val="FFFFFF"/>
                </a:solidFill>
                <a:latin typeface="Glacial Indifference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73335" y="1181100"/>
            <a:ext cx="1334133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</a:rPr>
              <a:t>SUCCESSES </a:t>
            </a:r>
          </a:p>
        </p:txBody>
      </p:sp>
      <p:sp>
        <p:nvSpPr>
          <p:cNvPr id="6" name="Freeform 6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0" name="Group 10"/>
          <p:cNvGrpSpPr/>
          <p:nvPr/>
        </p:nvGrpSpPr>
        <p:grpSpPr>
          <a:xfrm>
            <a:off x="1722537" y="2805928"/>
            <a:ext cx="10993338" cy="5572495"/>
            <a:chOff x="0" y="0"/>
            <a:chExt cx="2895365" cy="14676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95365" cy="1467653"/>
            </a:xfrm>
            <a:custGeom>
              <a:avLst/>
              <a:gdLst/>
              <a:ahLst/>
              <a:cxnLst/>
              <a:rect l="l" t="t" r="r" b="b"/>
              <a:pathLst>
                <a:path w="2895365" h="1467653">
                  <a:moveTo>
                    <a:pt x="35916" y="0"/>
                  </a:moveTo>
                  <a:lnTo>
                    <a:pt x="2859449" y="0"/>
                  </a:lnTo>
                  <a:cubicBezTo>
                    <a:pt x="2868974" y="0"/>
                    <a:pt x="2878110" y="3784"/>
                    <a:pt x="2884845" y="10520"/>
                  </a:cubicBezTo>
                  <a:cubicBezTo>
                    <a:pt x="2891581" y="17255"/>
                    <a:pt x="2895365" y="26391"/>
                    <a:pt x="2895365" y="35916"/>
                  </a:cubicBezTo>
                  <a:lnTo>
                    <a:pt x="2895365" y="1431737"/>
                  </a:lnTo>
                  <a:cubicBezTo>
                    <a:pt x="2895365" y="1441263"/>
                    <a:pt x="2891581" y="1450398"/>
                    <a:pt x="2884845" y="1457134"/>
                  </a:cubicBezTo>
                  <a:cubicBezTo>
                    <a:pt x="2878110" y="1463869"/>
                    <a:pt x="2868974" y="1467653"/>
                    <a:pt x="2859449" y="1467653"/>
                  </a:cubicBezTo>
                  <a:lnTo>
                    <a:pt x="35916" y="1467653"/>
                  </a:lnTo>
                  <a:cubicBezTo>
                    <a:pt x="26391" y="1467653"/>
                    <a:pt x="17255" y="1463869"/>
                    <a:pt x="10520" y="1457134"/>
                  </a:cubicBezTo>
                  <a:cubicBezTo>
                    <a:pt x="3784" y="1450398"/>
                    <a:pt x="0" y="1441263"/>
                    <a:pt x="0" y="1431737"/>
                  </a:cubicBezTo>
                  <a:lnTo>
                    <a:pt x="0" y="35916"/>
                  </a:lnTo>
                  <a:cubicBezTo>
                    <a:pt x="0" y="26391"/>
                    <a:pt x="3784" y="17255"/>
                    <a:pt x="10520" y="10520"/>
                  </a:cubicBezTo>
                  <a:cubicBezTo>
                    <a:pt x="17255" y="3784"/>
                    <a:pt x="26391" y="0"/>
                    <a:pt x="35916" y="0"/>
                  </a:cubicBezTo>
                  <a:close/>
                </a:path>
              </a:pathLst>
            </a:custGeom>
            <a:solidFill>
              <a:srgbClr val="FFF39B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95365" cy="1505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962239" y="2911073"/>
            <a:ext cx="10189800" cy="5048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endParaRPr/>
          </a:p>
          <a:p>
            <a:pPr algn="ctr">
              <a:lnSpc>
                <a:spcPts val="3300"/>
              </a:lnSpc>
            </a:pPr>
            <a:r>
              <a:rPr lang="en-US" sz="3000" spc="90">
                <a:solidFill>
                  <a:srgbClr val="000000"/>
                </a:solidFill>
                <a:latin typeface="Hero Bold"/>
              </a:rPr>
              <a:t>Seamless User Experience</a:t>
            </a:r>
          </a:p>
          <a:p>
            <a:pPr algn="ctr">
              <a:lnSpc>
                <a:spcPts val="3300"/>
              </a:lnSpc>
            </a:pPr>
            <a:r>
              <a:rPr lang="en-US" sz="3000" spc="90">
                <a:solidFill>
                  <a:srgbClr val="000000"/>
                </a:solidFill>
                <a:latin typeface="Hero Bold"/>
              </a:rPr>
              <a:t>  </a:t>
            </a:r>
            <a:r>
              <a:rPr lang="en-US" sz="3000" spc="90">
                <a:solidFill>
                  <a:srgbClr val="000000"/>
                </a:solidFill>
                <a:latin typeface="Hero"/>
              </a:rPr>
              <a:t> Developed an intuitive interface welcomed by users of all expertise levels.</a:t>
            </a:r>
          </a:p>
          <a:p>
            <a:pPr algn="ctr">
              <a:lnSpc>
                <a:spcPts val="3300"/>
              </a:lnSpc>
            </a:pPr>
            <a:r>
              <a:rPr lang="en-US" sz="3000" spc="90">
                <a:solidFill>
                  <a:srgbClr val="000000"/>
                </a:solidFill>
                <a:latin typeface="Hero"/>
              </a:rPr>
              <a:t> Enhanced user engagement through ease of use.</a:t>
            </a:r>
          </a:p>
          <a:p>
            <a:pPr algn="ctr">
              <a:lnSpc>
                <a:spcPts val="3300"/>
              </a:lnSpc>
            </a:pPr>
            <a:endParaRPr lang="en-US" sz="3000" spc="90">
              <a:solidFill>
                <a:srgbClr val="000000"/>
              </a:solidFill>
              <a:latin typeface="Hero"/>
            </a:endParaRPr>
          </a:p>
          <a:p>
            <a:pPr algn="ctr">
              <a:lnSpc>
                <a:spcPts val="3300"/>
              </a:lnSpc>
            </a:pPr>
            <a:r>
              <a:rPr lang="en-US" sz="3000" spc="90">
                <a:solidFill>
                  <a:srgbClr val="000000"/>
                </a:solidFill>
                <a:latin typeface="Hero Bold"/>
              </a:rPr>
              <a:t>Effective Data Visualization</a:t>
            </a:r>
          </a:p>
          <a:p>
            <a:pPr algn="ctr">
              <a:lnSpc>
                <a:spcPts val="3300"/>
              </a:lnSpc>
            </a:pPr>
            <a:r>
              <a:rPr lang="en-US" sz="3000" spc="90">
                <a:solidFill>
                  <a:srgbClr val="000000"/>
                </a:solidFill>
                <a:latin typeface="Hero Bold"/>
              </a:rPr>
              <a:t> </a:t>
            </a:r>
            <a:r>
              <a:rPr lang="en-US" sz="3000" spc="90">
                <a:solidFill>
                  <a:srgbClr val="000000"/>
                </a:solidFill>
                <a:latin typeface="Hero"/>
              </a:rPr>
              <a:t> Provided clear, informative charts for exchange rates and market trends.</a:t>
            </a:r>
          </a:p>
          <a:p>
            <a:pPr algn="ctr">
              <a:lnSpc>
                <a:spcPts val="3300"/>
              </a:lnSpc>
            </a:pPr>
            <a:r>
              <a:rPr lang="en-US" sz="3000" spc="90">
                <a:solidFill>
                  <a:srgbClr val="000000"/>
                </a:solidFill>
                <a:latin typeface="Hero"/>
              </a:rPr>
              <a:t>  Supported user decision-making with valuable visual data insights.</a:t>
            </a:r>
          </a:p>
          <a:p>
            <a:pPr marL="0" lvl="0" indent="0" algn="ctr">
              <a:lnSpc>
                <a:spcPts val="3300"/>
              </a:lnSpc>
            </a:pPr>
            <a:endParaRPr lang="en-US" sz="3000" spc="90">
              <a:solidFill>
                <a:srgbClr val="000000"/>
              </a:solidFill>
              <a:latin typeface="He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73335" y="1181100"/>
            <a:ext cx="1334133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</a:rPr>
              <a:t>PROJECT LINKS </a:t>
            </a:r>
          </a:p>
        </p:txBody>
      </p:sp>
      <p:sp>
        <p:nvSpPr>
          <p:cNvPr id="6" name="Freeform 6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0" name="Group 10"/>
          <p:cNvGrpSpPr/>
          <p:nvPr/>
        </p:nvGrpSpPr>
        <p:grpSpPr>
          <a:xfrm>
            <a:off x="4122837" y="2172632"/>
            <a:ext cx="10993338" cy="2000620"/>
            <a:chOff x="0" y="0"/>
            <a:chExt cx="2895365" cy="5269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95365" cy="526912"/>
            </a:xfrm>
            <a:custGeom>
              <a:avLst/>
              <a:gdLst/>
              <a:ahLst/>
              <a:cxnLst/>
              <a:rect l="l" t="t" r="r" b="b"/>
              <a:pathLst>
                <a:path w="2895365" h="526912">
                  <a:moveTo>
                    <a:pt x="35916" y="0"/>
                  </a:moveTo>
                  <a:lnTo>
                    <a:pt x="2859449" y="0"/>
                  </a:lnTo>
                  <a:cubicBezTo>
                    <a:pt x="2868974" y="0"/>
                    <a:pt x="2878110" y="3784"/>
                    <a:pt x="2884845" y="10520"/>
                  </a:cubicBezTo>
                  <a:cubicBezTo>
                    <a:pt x="2891581" y="17255"/>
                    <a:pt x="2895365" y="26391"/>
                    <a:pt x="2895365" y="35916"/>
                  </a:cubicBezTo>
                  <a:lnTo>
                    <a:pt x="2895365" y="490996"/>
                  </a:lnTo>
                  <a:cubicBezTo>
                    <a:pt x="2895365" y="500522"/>
                    <a:pt x="2891581" y="509657"/>
                    <a:pt x="2884845" y="516393"/>
                  </a:cubicBezTo>
                  <a:cubicBezTo>
                    <a:pt x="2878110" y="523128"/>
                    <a:pt x="2868974" y="526912"/>
                    <a:pt x="2859449" y="526912"/>
                  </a:cubicBezTo>
                  <a:lnTo>
                    <a:pt x="35916" y="526912"/>
                  </a:lnTo>
                  <a:cubicBezTo>
                    <a:pt x="26391" y="526912"/>
                    <a:pt x="17255" y="523128"/>
                    <a:pt x="10520" y="516393"/>
                  </a:cubicBezTo>
                  <a:cubicBezTo>
                    <a:pt x="3784" y="509657"/>
                    <a:pt x="0" y="500522"/>
                    <a:pt x="0" y="490996"/>
                  </a:cubicBezTo>
                  <a:lnTo>
                    <a:pt x="0" y="35916"/>
                  </a:lnTo>
                  <a:cubicBezTo>
                    <a:pt x="0" y="26391"/>
                    <a:pt x="3784" y="17255"/>
                    <a:pt x="10520" y="10520"/>
                  </a:cubicBezTo>
                  <a:cubicBezTo>
                    <a:pt x="17255" y="3784"/>
                    <a:pt x="26391" y="0"/>
                    <a:pt x="35916" y="0"/>
                  </a:cubicBezTo>
                  <a:close/>
                </a:path>
              </a:pathLst>
            </a:custGeom>
            <a:solidFill>
              <a:srgbClr val="FFF39B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95365" cy="565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Glacial Indifference"/>
                </a:rPr>
                <a:t>https://fx-change.netlify.app/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122837" y="4468527"/>
            <a:ext cx="10993338" cy="2000620"/>
            <a:chOff x="0" y="0"/>
            <a:chExt cx="2895365" cy="52691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95365" cy="526912"/>
            </a:xfrm>
            <a:custGeom>
              <a:avLst/>
              <a:gdLst/>
              <a:ahLst/>
              <a:cxnLst/>
              <a:rect l="l" t="t" r="r" b="b"/>
              <a:pathLst>
                <a:path w="2895365" h="526912">
                  <a:moveTo>
                    <a:pt x="35916" y="0"/>
                  </a:moveTo>
                  <a:lnTo>
                    <a:pt x="2859449" y="0"/>
                  </a:lnTo>
                  <a:cubicBezTo>
                    <a:pt x="2868974" y="0"/>
                    <a:pt x="2878110" y="3784"/>
                    <a:pt x="2884845" y="10520"/>
                  </a:cubicBezTo>
                  <a:cubicBezTo>
                    <a:pt x="2891581" y="17255"/>
                    <a:pt x="2895365" y="26391"/>
                    <a:pt x="2895365" y="35916"/>
                  </a:cubicBezTo>
                  <a:lnTo>
                    <a:pt x="2895365" y="490996"/>
                  </a:lnTo>
                  <a:cubicBezTo>
                    <a:pt x="2895365" y="500522"/>
                    <a:pt x="2891581" y="509657"/>
                    <a:pt x="2884845" y="516393"/>
                  </a:cubicBezTo>
                  <a:cubicBezTo>
                    <a:pt x="2878110" y="523128"/>
                    <a:pt x="2868974" y="526912"/>
                    <a:pt x="2859449" y="526912"/>
                  </a:cubicBezTo>
                  <a:lnTo>
                    <a:pt x="35916" y="526912"/>
                  </a:lnTo>
                  <a:cubicBezTo>
                    <a:pt x="26391" y="526912"/>
                    <a:pt x="17255" y="523128"/>
                    <a:pt x="10520" y="516393"/>
                  </a:cubicBezTo>
                  <a:cubicBezTo>
                    <a:pt x="3784" y="509657"/>
                    <a:pt x="0" y="500522"/>
                    <a:pt x="0" y="490996"/>
                  </a:cubicBezTo>
                  <a:lnTo>
                    <a:pt x="0" y="35916"/>
                  </a:lnTo>
                  <a:cubicBezTo>
                    <a:pt x="0" y="26391"/>
                    <a:pt x="3784" y="17255"/>
                    <a:pt x="10520" y="10520"/>
                  </a:cubicBezTo>
                  <a:cubicBezTo>
                    <a:pt x="17255" y="3784"/>
                    <a:pt x="26391" y="0"/>
                    <a:pt x="35916" y="0"/>
                  </a:cubicBezTo>
                  <a:close/>
                </a:path>
              </a:pathLst>
            </a:custGeom>
            <a:solidFill>
              <a:srgbClr val="FFF39B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895365" cy="565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Glacial Indifference"/>
                </a:rPr>
                <a:t>https://github.com/noah-sheldon/fxChange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022224" y="6783431"/>
            <a:ext cx="10993338" cy="2000620"/>
            <a:chOff x="0" y="0"/>
            <a:chExt cx="2895365" cy="52691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895365" cy="526912"/>
            </a:xfrm>
            <a:custGeom>
              <a:avLst/>
              <a:gdLst/>
              <a:ahLst/>
              <a:cxnLst/>
              <a:rect l="l" t="t" r="r" b="b"/>
              <a:pathLst>
                <a:path w="2895365" h="526912">
                  <a:moveTo>
                    <a:pt x="35916" y="0"/>
                  </a:moveTo>
                  <a:lnTo>
                    <a:pt x="2859449" y="0"/>
                  </a:lnTo>
                  <a:cubicBezTo>
                    <a:pt x="2868974" y="0"/>
                    <a:pt x="2878110" y="3784"/>
                    <a:pt x="2884845" y="10520"/>
                  </a:cubicBezTo>
                  <a:cubicBezTo>
                    <a:pt x="2891581" y="17255"/>
                    <a:pt x="2895365" y="26391"/>
                    <a:pt x="2895365" y="35916"/>
                  </a:cubicBezTo>
                  <a:lnTo>
                    <a:pt x="2895365" y="490996"/>
                  </a:lnTo>
                  <a:cubicBezTo>
                    <a:pt x="2895365" y="500522"/>
                    <a:pt x="2891581" y="509657"/>
                    <a:pt x="2884845" y="516393"/>
                  </a:cubicBezTo>
                  <a:cubicBezTo>
                    <a:pt x="2878110" y="523128"/>
                    <a:pt x="2868974" y="526912"/>
                    <a:pt x="2859449" y="526912"/>
                  </a:cubicBezTo>
                  <a:lnTo>
                    <a:pt x="35916" y="526912"/>
                  </a:lnTo>
                  <a:cubicBezTo>
                    <a:pt x="26391" y="526912"/>
                    <a:pt x="17255" y="523128"/>
                    <a:pt x="10520" y="516393"/>
                  </a:cubicBezTo>
                  <a:cubicBezTo>
                    <a:pt x="3784" y="509657"/>
                    <a:pt x="0" y="500522"/>
                    <a:pt x="0" y="490996"/>
                  </a:cubicBezTo>
                  <a:lnTo>
                    <a:pt x="0" y="35916"/>
                  </a:lnTo>
                  <a:cubicBezTo>
                    <a:pt x="0" y="26391"/>
                    <a:pt x="3784" y="17255"/>
                    <a:pt x="10520" y="10520"/>
                  </a:cubicBezTo>
                  <a:cubicBezTo>
                    <a:pt x="17255" y="3784"/>
                    <a:pt x="26391" y="0"/>
                    <a:pt x="35916" y="0"/>
                  </a:cubicBezTo>
                  <a:close/>
                </a:path>
              </a:pathLst>
            </a:custGeom>
            <a:solidFill>
              <a:srgbClr val="FFF39B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895365" cy="565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Glacial Indifference"/>
                </a:rPr>
                <a:t>https://github.com/noah-sheldon/fxChange/blob/main/README.md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473335" y="2392711"/>
            <a:ext cx="10993338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867BE"/>
                </a:solidFill>
                <a:latin typeface="Glacial Indifference"/>
              </a:rPr>
              <a:t>Deployment link: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669187" y="4614036"/>
            <a:ext cx="10993338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867BE"/>
                </a:solidFill>
                <a:latin typeface="Glacial Indifference"/>
              </a:rPr>
              <a:t>GitHub Repository: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10917" y="6907298"/>
            <a:ext cx="10993338" cy="580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1867BE"/>
                </a:solidFill>
                <a:latin typeface="Glacial Indifference"/>
              </a:rPr>
              <a:t>Readme Link: 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37582">
            <a:off x="-7107191" y="4940707"/>
            <a:ext cx="10375916" cy="8635185"/>
            <a:chOff x="0" y="0"/>
            <a:chExt cx="2732752" cy="22742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32752" cy="2274288"/>
            </a:xfrm>
            <a:custGeom>
              <a:avLst/>
              <a:gdLst/>
              <a:ahLst/>
              <a:cxnLst/>
              <a:rect l="l" t="t" r="r" b="b"/>
              <a:pathLst>
                <a:path w="2732752" h="2274288">
                  <a:moveTo>
                    <a:pt x="0" y="0"/>
                  </a:moveTo>
                  <a:lnTo>
                    <a:pt x="2732752" y="0"/>
                  </a:lnTo>
                  <a:lnTo>
                    <a:pt x="2732752" y="2274288"/>
                  </a:lnTo>
                  <a:lnTo>
                    <a:pt x="0" y="2274288"/>
                  </a:lnTo>
                  <a:close/>
                </a:path>
              </a:pathLst>
            </a:custGeom>
            <a:solidFill>
              <a:srgbClr val="AED4D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32752" cy="2312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06375" y="-31750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1202047">
            <a:off x="13918370" y="-5478283"/>
            <a:ext cx="8070263" cy="9261909"/>
            <a:chOff x="0" y="0"/>
            <a:chExt cx="2125501" cy="24393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25501" cy="2439351"/>
            </a:xfrm>
            <a:custGeom>
              <a:avLst/>
              <a:gdLst/>
              <a:ahLst/>
              <a:cxnLst/>
              <a:rect l="l" t="t" r="r" b="b"/>
              <a:pathLst>
                <a:path w="2125501" h="2439351">
                  <a:moveTo>
                    <a:pt x="0" y="0"/>
                  </a:moveTo>
                  <a:lnTo>
                    <a:pt x="2125501" y="0"/>
                  </a:lnTo>
                  <a:lnTo>
                    <a:pt x="2125501" y="2439351"/>
                  </a:lnTo>
                  <a:lnTo>
                    <a:pt x="0" y="2439351"/>
                  </a:lnTo>
                  <a:close/>
                </a:path>
              </a:pathLst>
            </a:custGeom>
            <a:solidFill>
              <a:srgbClr val="4591A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25501" cy="2477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997880" y="48857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82864" y="3683000"/>
            <a:ext cx="14109522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000"/>
              </a:lnSpc>
            </a:pPr>
            <a:r>
              <a:rPr lang="en-US" sz="15000">
                <a:solidFill>
                  <a:srgbClr val="1867BE"/>
                </a:solidFill>
                <a:latin typeface="Cranberry"/>
              </a:rPr>
              <a:t>DEMO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059401" y="2777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931082" y="2636549"/>
            <a:ext cx="1245452" cy="1159346"/>
          </a:xfrm>
          <a:custGeom>
            <a:avLst/>
            <a:gdLst/>
            <a:ahLst/>
            <a:cxnLst/>
            <a:rect l="l" t="t" r="r" b="b"/>
            <a:pathLst>
              <a:path w="1245452" h="1159346">
                <a:moveTo>
                  <a:pt x="0" y="0"/>
                </a:moveTo>
                <a:lnTo>
                  <a:pt x="1245452" y="0"/>
                </a:lnTo>
                <a:lnTo>
                  <a:pt x="1245452" y="1159346"/>
                </a:lnTo>
                <a:lnTo>
                  <a:pt x="0" y="1159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905091" y="5276432"/>
            <a:ext cx="1245452" cy="1159346"/>
          </a:xfrm>
          <a:custGeom>
            <a:avLst/>
            <a:gdLst/>
            <a:ahLst/>
            <a:cxnLst/>
            <a:rect l="l" t="t" r="r" b="b"/>
            <a:pathLst>
              <a:path w="1245452" h="1159346">
                <a:moveTo>
                  <a:pt x="0" y="0"/>
                </a:moveTo>
                <a:lnTo>
                  <a:pt x="1245452" y="0"/>
                </a:lnTo>
                <a:lnTo>
                  <a:pt x="1245452" y="1159346"/>
                </a:lnTo>
                <a:lnTo>
                  <a:pt x="0" y="1159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55379" y="4940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 flipV="1">
            <a:off x="14527817" y="64357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55" r="-55"/>
            </a:stretch>
          </a:blipFill>
        </p:spPr>
      </p:sp>
      <p:grpSp>
        <p:nvGrpSpPr>
          <p:cNvPr id="3" name="Group 3"/>
          <p:cNvGrpSpPr/>
          <p:nvPr/>
        </p:nvGrpSpPr>
        <p:grpSpPr>
          <a:xfrm rot="737582">
            <a:off x="-5424441" y="3796775"/>
            <a:ext cx="10375916" cy="8635185"/>
            <a:chOff x="0" y="0"/>
            <a:chExt cx="2732752" cy="22742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32752" cy="2274288"/>
            </a:xfrm>
            <a:custGeom>
              <a:avLst/>
              <a:gdLst/>
              <a:ahLst/>
              <a:cxnLst/>
              <a:rect l="l" t="t" r="r" b="b"/>
              <a:pathLst>
                <a:path w="2732752" h="2274288">
                  <a:moveTo>
                    <a:pt x="0" y="0"/>
                  </a:moveTo>
                  <a:lnTo>
                    <a:pt x="2732752" y="0"/>
                  </a:lnTo>
                  <a:lnTo>
                    <a:pt x="2732752" y="2274288"/>
                  </a:lnTo>
                  <a:lnTo>
                    <a:pt x="0" y="2274288"/>
                  </a:lnTo>
                  <a:close/>
                </a:path>
              </a:pathLst>
            </a:custGeom>
            <a:solidFill>
              <a:srgbClr val="AED4D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732752" cy="2312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1202047">
            <a:off x="12505495" y="-4346288"/>
            <a:ext cx="8070263" cy="9261909"/>
            <a:chOff x="0" y="0"/>
            <a:chExt cx="2125501" cy="24393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25501" cy="2439351"/>
            </a:xfrm>
            <a:custGeom>
              <a:avLst/>
              <a:gdLst/>
              <a:ahLst/>
              <a:cxnLst/>
              <a:rect l="l" t="t" r="r" b="b"/>
              <a:pathLst>
                <a:path w="2125501" h="2439351">
                  <a:moveTo>
                    <a:pt x="0" y="0"/>
                  </a:moveTo>
                  <a:lnTo>
                    <a:pt x="2125501" y="0"/>
                  </a:lnTo>
                  <a:lnTo>
                    <a:pt x="2125501" y="2439351"/>
                  </a:lnTo>
                  <a:lnTo>
                    <a:pt x="0" y="2439351"/>
                  </a:lnTo>
                  <a:close/>
                </a:path>
              </a:pathLst>
            </a:custGeom>
            <a:solidFill>
              <a:srgbClr val="4591A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125501" cy="2477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089239" y="4000500"/>
            <a:ext cx="14109522" cy="228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000"/>
              </a:lnSpc>
            </a:pPr>
            <a:r>
              <a:rPr lang="en-US" sz="15000">
                <a:solidFill>
                  <a:srgbClr val="1867BE"/>
                </a:solidFill>
                <a:latin typeface="Cranberry"/>
              </a:rPr>
              <a:t>THANK YOU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931082" y="3533722"/>
            <a:ext cx="1245452" cy="1159346"/>
          </a:xfrm>
          <a:custGeom>
            <a:avLst/>
            <a:gdLst/>
            <a:ahLst/>
            <a:cxnLst/>
            <a:rect l="l" t="t" r="r" b="b"/>
            <a:pathLst>
              <a:path w="1245452" h="1159346">
                <a:moveTo>
                  <a:pt x="0" y="0"/>
                </a:moveTo>
                <a:lnTo>
                  <a:pt x="1245452" y="0"/>
                </a:lnTo>
                <a:lnTo>
                  <a:pt x="1245452" y="1159346"/>
                </a:lnTo>
                <a:lnTo>
                  <a:pt x="0" y="11593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111466" y="5593932"/>
            <a:ext cx="1245452" cy="1159346"/>
          </a:xfrm>
          <a:custGeom>
            <a:avLst/>
            <a:gdLst/>
            <a:ahLst/>
            <a:cxnLst/>
            <a:rect l="l" t="t" r="r" b="b"/>
            <a:pathLst>
              <a:path w="1245452" h="1159346">
                <a:moveTo>
                  <a:pt x="0" y="0"/>
                </a:moveTo>
                <a:lnTo>
                  <a:pt x="1245452" y="0"/>
                </a:lnTo>
                <a:lnTo>
                  <a:pt x="1245452" y="1159346"/>
                </a:lnTo>
                <a:lnTo>
                  <a:pt x="0" y="11593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473335" y="6545445"/>
            <a:ext cx="13341331" cy="409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</a:pPr>
            <a:r>
              <a:rPr lang="en-US" sz="3000" spc="90">
                <a:solidFill>
                  <a:srgbClr val="000000"/>
                </a:solidFill>
                <a:latin typeface="Hero Bold"/>
              </a:rPr>
              <a:t>Presented by : fx-Change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2473335" y="1181100"/>
            <a:ext cx="1334133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</a:rPr>
              <a:t> </a:t>
            </a:r>
            <a:r>
              <a:rPr lang="en-US" sz="9000" u="none" strike="noStrike">
                <a:solidFill>
                  <a:srgbClr val="1867BE"/>
                </a:solidFill>
                <a:latin typeface="Cranberry"/>
              </a:rPr>
              <a:t>our team </a:t>
            </a:r>
          </a:p>
        </p:txBody>
      </p:sp>
      <p:sp>
        <p:nvSpPr>
          <p:cNvPr id="7" name="Freeform 7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7547886" y="2541873"/>
            <a:ext cx="3192228" cy="3179758"/>
            <a:chOff x="0" y="0"/>
            <a:chExt cx="6502400" cy="6477000"/>
          </a:xfrm>
        </p:grpSpPr>
        <p:sp>
          <p:nvSpPr>
            <p:cNvPr id="11" name="Freeform 11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r="223"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867BE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2313660" y="4336769"/>
            <a:ext cx="3192228" cy="3179758"/>
            <a:chOff x="0" y="0"/>
            <a:chExt cx="6502400" cy="6477000"/>
          </a:xfrm>
        </p:grpSpPr>
        <p:sp>
          <p:nvSpPr>
            <p:cNvPr id="14" name="Freeform 1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15" name="Freeform 1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867BE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782113" y="4131752"/>
            <a:ext cx="3192228" cy="3179758"/>
            <a:chOff x="0" y="0"/>
            <a:chExt cx="6502400" cy="6477000"/>
          </a:xfrm>
        </p:grpSpPr>
        <p:sp>
          <p:nvSpPr>
            <p:cNvPr id="17" name="Freeform 1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223" t="-16665" r="223" b="-16665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867BE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6583112" y="6282887"/>
            <a:ext cx="5121776" cy="445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0"/>
              </a:lnSpc>
              <a:spcBef>
                <a:spcPct val="0"/>
              </a:spcBef>
            </a:pPr>
            <a:r>
              <a:rPr lang="en-US" sz="3300" spc="99">
                <a:solidFill>
                  <a:srgbClr val="000000"/>
                </a:solidFill>
                <a:latin typeface="Hero Bold"/>
              </a:rPr>
              <a:t>Noah Sheldon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48886" y="7345076"/>
            <a:ext cx="5121776" cy="445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0"/>
              </a:lnSpc>
              <a:spcBef>
                <a:spcPct val="0"/>
              </a:spcBef>
            </a:pPr>
            <a:r>
              <a:rPr lang="en-US" sz="3300" spc="99">
                <a:solidFill>
                  <a:srgbClr val="000000"/>
                </a:solidFill>
                <a:latin typeface="Hero Bold"/>
              </a:rPr>
              <a:t>Eyup Aygun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17339" y="7345076"/>
            <a:ext cx="5121776" cy="445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0"/>
              </a:lnSpc>
              <a:spcBef>
                <a:spcPct val="0"/>
              </a:spcBef>
            </a:pPr>
            <a:r>
              <a:rPr lang="en-US" sz="3300" spc="99">
                <a:solidFill>
                  <a:srgbClr val="000000"/>
                </a:solidFill>
                <a:latin typeface="Hero Bold"/>
              </a:rPr>
              <a:t>Marcel G. Ionite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22537" y="2805928"/>
            <a:ext cx="14842926" cy="5572495"/>
            <a:chOff x="0" y="0"/>
            <a:chExt cx="3909248" cy="14676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09248" cy="1467653"/>
            </a:xfrm>
            <a:custGeom>
              <a:avLst/>
              <a:gdLst/>
              <a:ahLst/>
              <a:cxnLst/>
              <a:rect l="l" t="t" r="r" b="b"/>
              <a:pathLst>
                <a:path w="3909248" h="1467653">
                  <a:moveTo>
                    <a:pt x="26601" y="0"/>
                  </a:moveTo>
                  <a:lnTo>
                    <a:pt x="3882647" y="0"/>
                  </a:lnTo>
                  <a:cubicBezTo>
                    <a:pt x="3889702" y="0"/>
                    <a:pt x="3896468" y="2803"/>
                    <a:pt x="3901457" y="7791"/>
                  </a:cubicBezTo>
                  <a:cubicBezTo>
                    <a:pt x="3906446" y="12780"/>
                    <a:pt x="3909248" y="19546"/>
                    <a:pt x="3909248" y="26601"/>
                  </a:cubicBezTo>
                  <a:lnTo>
                    <a:pt x="3909248" y="1441052"/>
                  </a:lnTo>
                  <a:cubicBezTo>
                    <a:pt x="3909248" y="1455743"/>
                    <a:pt x="3897338" y="1467653"/>
                    <a:pt x="3882647" y="1467653"/>
                  </a:cubicBezTo>
                  <a:lnTo>
                    <a:pt x="26601" y="1467653"/>
                  </a:lnTo>
                  <a:cubicBezTo>
                    <a:pt x="11910" y="1467653"/>
                    <a:pt x="0" y="1455743"/>
                    <a:pt x="0" y="1441052"/>
                  </a:cubicBezTo>
                  <a:lnTo>
                    <a:pt x="0" y="26601"/>
                  </a:lnTo>
                  <a:cubicBezTo>
                    <a:pt x="0" y="11910"/>
                    <a:pt x="11910" y="0"/>
                    <a:pt x="26601" y="0"/>
                  </a:cubicBezTo>
                  <a:close/>
                </a:path>
              </a:pathLst>
            </a:custGeom>
            <a:solidFill>
              <a:srgbClr val="FFF39B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909248" cy="1505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473335" y="1181100"/>
            <a:ext cx="1334133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</a:rPr>
              <a:t>USER STORY </a:t>
            </a:r>
          </a:p>
        </p:txBody>
      </p:sp>
      <p:sp>
        <p:nvSpPr>
          <p:cNvPr id="9" name="Freeform 9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2473335" y="2933711"/>
            <a:ext cx="12830309" cy="5741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728" spc="81">
                <a:solidFill>
                  <a:srgbClr val="000000"/>
                </a:solidFill>
                <a:latin typeface="Hero"/>
              </a:rPr>
              <a:t>Emily is a consultant and forex investor who travels frequently.</a:t>
            </a:r>
          </a:p>
          <a:p>
            <a:pPr>
              <a:lnSpc>
                <a:spcPts val="3000"/>
              </a:lnSpc>
            </a:pPr>
            <a:endParaRPr lang="en-US" sz="2728" spc="81">
              <a:solidFill>
                <a:srgbClr val="000000"/>
              </a:solidFill>
              <a:latin typeface="Hero"/>
            </a:endParaRPr>
          </a:p>
          <a:p>
            <a:pPr>
              <a:lnSpc>
                <a:spcPts val="3000"/>
              </a:lnSpc>
            </a:pPr>
            <a:r>
              <a:rPr lang="en-US" sz="2728" spc="81">
                <a:solidFill>
                  <a:srgbClr val="000000"/>
                </a:solidFill>
                <a:latin typeface="Hero"/>
              </a:rPr>
              <a:t>She requires a tool for easy management and analysis of currency data.</a:t>
            </a:r>
          </a:p>
          <a:p>
            <a:pPr>
              <a:lnSpc>
                <a:spcPts val="3000"/>
              </a:lnSpc>
            </a:pPr>
            <a:r>
              <a:rPr lang="en-US" sz="2728" spc="81">
                <a:solidFill>
                  <a:srgbClr val="000000"/>
                </a:solidFill>
                <a:latin typeface="Hero"/>
              </a:rPr>
              <a:t>With fx-Change, she:</a:t>
            </a:r>
          </a:p>
          <a:p>
            <a:pPr>
              <a:lnSpc>
                <a:spcPts val="3000"/>
              </a:lnSpc>
            </a:pPr>
            <a:r>
              <a:rPr lang="en-US" sz="2728" spc="81">
                <a:solidFill>
                  <a:srgbClr val="000000"/>
                </a:solidFill>
                <a:latin typeface="Hero"/>
              </a:rPr>
              <a:t>  - Converts expenses into different currencies effortlessly.</a:t>
            </a:r>
          </a:p>
          <a:p>
            <a:pPr>
              <a:lnSpc>
                <a:spcPts val="3000"/>
              </a:lnSpc>
            </a:pPr>
            <a:r>
              <a:rPr lang="en-US" sz="2728" spc="81">
                <a:solidFill>
                  <a:srgbClr val="000000"/>
                </a:solidFill>
                <a:latin typeface="Hero"/>
              </a:rPr>
              <a:t>  - Reviews historical exchange rates for precise expense reports.</a:t>
            </a:r>
          </a:p>
          <a:p>
            <a:pPr>
              <a:lnSpc>
                <a:spcPts val="3000"/>
              </a:lnSpc>
            </a:pPr>
            <a:r>
              <a:rPr lang="en-US" sz="2728" spc="81">
                <a:solidFill>
                  <a:srgbClr val="000000"/>
                </a:solidFill>
                <a:latin typeface="Hero"/>
              </a:rPr>
              <a:t>  - Stays informed on forex market trends with real-time news.</a:t>
            </a:r>
          </a:p>
          <a:p>
            <a:pPr>
              <a:lnSpc>
                <a:spcPts val="3000"/>
              </a:lnSpc>
            </a:pPr>
            <a:endParaRPr lang="en-US" sz="2728" spc="81">
              <a:solidFill>
                <a:srgbClr val="000000"/>
              </a:solidFill>
              <a:latin typeface="Hero"/>
            </a:endParaRPr>
          </a:p>
          <a:p>
            <a:pPr>
              <a:lnSpc>
                <a:spcPts val="3000"/>
              </a:lnSpc>
            </a:pPr>
            <a:r>
              <a:rPr lang="en-US" sz="2728" spc="81">
                <a:solidFill>
                  <a:srgbClr val="000000"/>
                </a:solidFill>
                <a:latin typeface="Hero"/>
              </a:rPr>
              <a:t> The app enhances her financial management during international travels.</a:t>
            </a:r>
          </a:p>
          <a:p>
            <a:pPr>
              <a:lnSpc>
                <a:spcPts val="3000"/>
              </a:lnSpc>
            </a:pPr>
            <a:endParaRPr lang="en-US" sz="2728" spc="81">
              <a:solidFill>
                <a:srgbClr val="000000"/>
              </a:solidFill>
              <a:latin typeface="Hero"/>
            </a:endParaRPr>
          </a:p>
          <a:p>
            <a:pPr>
              <a:lnSpc>
                <a:spcPts val="3000"/>
              </a:lnSpc>
            </a:pPr>
            <a:r>
              <a:rPr lang="en-US" sz="2728" spc="81">
                <a:solidFill>
                  <a:srgbClr val="000000"/>
                </a:solidFill>
                <a:latin typeface="Hero"/>
              </a:rPr>
              <a:t>It also improves her investment strategies with up-to-date information.</a:t>
            </a:r>
          </a:p>
          <a:p>
            <a:pPr>
              <a:lnSpc>
                <a:spcPts val="3000"/>
              </a:lnSpc>
            </a:pPr>
            <a:endParaRPr lang="en-US" sz="2728" spc="81">
              <a:solidFill>
                <a:srgbClr val="000000"/>
              </a:solidFill>
              <a:latin typeface="Hero"/>
            </a:endParaRPr>
          </a:p>
          <a:p>
            <a:pPr marL="0" lvl="0" indent="0">
              <a:lnSpc>
                <a:spcPts val="3000"/>
              </a:lnSpc>
            </a:pPr>
            <a:endParaRPr lang="en-US" sz="2728" spc="81">
              <a:solidFill>
                <a:srgbClr val="000000"/>
              </a:solidFill>
              <a:latin typeface="He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16611" y="9015083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7"/>
                </a:lnTo>
                <a:lnTo>
                  <a:pt x="0" y="907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07960" y="1181100"/>
            <a:ext cx="17706956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</a:rPr>
              <a:t>THE DRIVE BEHIND FX-CHANGE</a:t>
            </a:r>
          </a:p>
        </p:txBody>
      </p:sp>
      <p:sp>
        <p:nvSpPr>
          <p:cNvPr id="5" name="Freeform 5"/>
          <p:cNvSpPr/>
          <p:nvPr/>
        </p:nvSpPr>
        <p:spPr>
          <a:xfrm>
            <a:off x="14107026" y="170113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1447443" y="2657245"/>
            <a:ext cx="15393115" cy="6357837"/>
            <a:chOff x="0" y="0"/>
            <a:chExt cx="4092256" cy="16902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92256" cy="1690230"/>
            </a:xfrm>
            <a:custGeom>
              <a:avLst/>
              <a:gdLst/>
              <a:ahLst/>
              <a:cxnLst/>
              <a:rect l="l" t="t" r="r" b="b"/>
              <a:pathLst>
                <a:path w="4092256" h="1690230">
                  <a:moveTo>
                    <a:pt x="25650" y="0"/>
                  </a:moveTo>
                  <a:lnTo>
                    <a:pt x="4066605" y="0"/>
                  </a:lnTo>
                  <a:cubicBezTo>
                    <a:pt x="4073408" y="0"/>
                    <a:pt x="4079932" y="2702"/>
                    <a:pt x="4084743" y="7513"/>
                  </a:cubicBezTo>
                  <a:cubicBezTo>
                    <a:pt x="4089553" y="12323"/>
                    <a:pt x="4092256" y="18847"/>
                    <a:pt x="4092256" y="25650"/>
                  </a:cubicBezTo>
                  <a:lnTo>
                    <a:pt x="4092256" y="1664579"/>
                  </a:lnTo>
                  <a:cubicBezTo>
                    <a:pt x="4092256" y="1678746"/>
                    <a:pt x="4080771" y="1690230"/>
                    <a:pt x="4066605" y="1690230"/>
                  </a:cubicBezTo>
                  <a:lnTo>
                    <a:pt x="25650" y="1690230"/>
                  </a:lnTo>
                  <a:cubicBezTo>
                    <a:pt x="11484" y="1690230"/>
                    <a:pt x="0" y="1678746"/>
                    <a:pt x="0" y="1664579"/>
                  </a:cubicBezTo>
                  <a:lnTo>
                    <a:pt x="0" y="25650"/>
                  </a:lnTo>
                  <a:cubicBezTo>
                    <a:pt x="0" y="11484"/>
                    <a:pt x="11484" y="0"/>
                    <a:pt x="25650" y="0"/>
                  </a:cubicBezTo>
                  <a:close/>
                </a:path>
              </a:pathLst>
            </a:custGeom>
            <a:solidFill>
              <a:srgbClr val="4591A7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092256" cy="17283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92718" y="2900281"/>
            <a:ext cx="13902563" cy="588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11" lvl="1" indent="-323856">
              <a:lnSpc>
                <a:spcPts val="3300"/>
              </a:lnSpc>
              <a:buFont typeface="Arial"/>
              <a:buChar char="•"/>
            </a:pPr>
            <a:r>
              <a:rPr lang="en-US" sz="3000" spc="90">
                <a:solidFill>
                  <a:srgbClr val="FFFFFF"/>
                </a:solidFill>
                <a:latin typeface="Hero Bold"/>
              </a:rPr>
              <a:t>Recognized the need for an accessible forex tool amidst complex platforms.</a:t>
            </a:r>
          </a:p>
          <a:p>
            <a:pPr>
              <a:lnSpc>
                <a:spcPts val="3300"/>
              </a:lnSpc>
            </a:pPr>
            <a:endParaRPr lang="en-US" sz="3000" spc="90">
              <a:solidFill>
                <a:srgbClr val="FFFFFF"/>
              </a:solidFill>
              <a:latin typeface="Hero Bold"/>
            </a:endParaRPr>
          </a:p>
          <a:p>
            <a:pPr marL="647711" lvl="1" indent="-323856">
              <a:lnSpc>
                <a:spcPts val="3300"/>
              </a:lnSpc>
              <a:buFont typeface="Arial"/>
              <a:buChar char="•"/>
            </a:pPr>
            <a:r>
              <a:rPr lang="en-US" sz="3000" spc="90">
                <a:solidFill>
                  <a:srgbClr val="FFFFFF"/>
                </a:solidFill>
                <a:latin typeface="Hero Bold"/>
              </a:rPr>
              <a:t> Observed that existing services were either too complex or insufficient.</a:t>
            </a:r>
          </a:p>
          <a:p>
            <a:pPr>
              <a:lnSpc>
                <a:spcPts val="3300"/>
              </a:lnSpc>
            </a:pPr>
            <a:endParaRPr lang="en-US" sz="3000" spc="90">
              <a:solidFill>
                <a:srgbClr val="FFFFFF"/>
              </a:solidFill>
              <a:latin typeface="Hero Bold"/>
            </a:endParaRPr>
          </a:p>
          <a:p>
            <a:pPr marL="647711" lvl="1" indent="-323856">
              <a:lnSpc>
                <a:spcPts val="3300"/>
              </a:lnSpc>
              <a:buFont typeface="Arial"/>
              <a:buChar char="•"/>
            </a:pPr>
            <a:r>
              <a:rPr lang="en-US" sz="3000" spc="90">
                <a:solidFill>
                  <a:srgbClr val="FFFFFF"/>
                </a:solidFill>
                <a:latin typeface="Hero Bold"/>
              </a:rPr>
              <a:t>Created fx-Change to provide swift, reliable currency conversions.</a:t>
            </a:r>
          </a:p>
          <a:p>
            <a:pPr>
              <a:lnSpc>
                <a:spcPts val="3300"/>
              </a:lnSpc>
            </a:pPr>
            <a:endParaRPr lang="en-US" sz="3000" spc="90">
              <a:solidFill>
                <a:srgbClr val="FFFFFF"/>
              </a:solidFill>
              <a:latin typeface="Hero Bold"/>
            </a:endParaRPr>
          </a:p>
          <a:p>
            <a:pPr marL="647711" lvl="1" indent="-323856">
              <a:lnSpc>
                <a:spcPts val="3300"/>
              </a:lnSpc>
              <a:buFont typeface="Arial"/>
              <a:buChar char="•"/>
            </a:pPr>
            <a:r>
              <a:rPr lang="en-US" sz="3000" spc="90">
                <a:solidFill>
                  <a:srgbClr val="FFFFFF"/>
                </a:solidFill>
                <a:latin typeface="Hero Bold"/>
              </a:rPr>
              <a:t>Incorporated features for accessing detailed historical data and current forex news.</a:t>
            </a:r>
          </a:p>
          <a:p>
            <a:pPr>
              <a:lnSpc>
                <a:spcPts val="3300"/>
              </a:lnSpc>
            </a:pPr>
            <a:endParaRPr lang="en-US" sz="3000" spc="90">
              <a:solidFill>
                <a:srgbClr val="FFFFFF"/>
              </a:solidFill>
              <a:latin typeface="Hero Bold"/>
            </a:endParaRPr>
          </a:p>
          <a:p>
            <a:pPr marL="647711" lvl="1" indent="-323856">
              <a:lnSpc>
                <a:spcPts val="3300"/>
              </a:lnSpc>
              <a:buFont typeface="Arial"/>
              <a:buChar char="•"/>
            </a:pPr>
            <a:r>
              <a:rPr lang="en-US" sz="3000" spc="90">
                <a:solidFill>
                  <a:srgbClr val="FFFFFF"/>
                </a:solidFill>
                <a:latin typeface="Hero Bold"/>
              </a:rPr>
              <a:t>Emphasized user-friendliness to make forex data straightforward and actionable.</a:t>
            </a:r>
          </a:p>
          <a:p>
            <a:pPr>
              <a:lnSpc>
                <a:spcPts val="3300"/>
              </a:lnSpc>
            </a:pPr>
            <a:endParaRPr lang="en-US" sz="3000" spc="90">
              <a:solidFill>
                <a:srgbClr val="FFFFFF"/>
              </a:solidFill>
              <a:latin typeface="Hero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TextBox 6"/>
          <p:cNvSpPr txBox="1"/>
          <p:nvPr/>
        </p:nvSpPr>
        <p:spPr>
          <a:xfrm>
            <a:off x="2473335" y="1181100"/>
            <a:ext cx="1334133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</a:rPr>
              <a:t>MAIN FEATURES</a:t>
            </a:r>
          </a:p>
        </p:txBody>
      </p:sp>
      <p:sp>
        <p:nvSpPr>
          <p:cNvPr id="7" name="Freeform 7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2199440" y="3445989"/>
            <a:ext cx="6387625" cy="1753693"/>
          </a:xfrm>
          <a:custGeom>
            <a:avLst/>
            <a:gdLst/>
            <a:ahLst/>
            <a:cxnLst/>
            <a:rect l="l" t="t" r="r" b="b"/>
            <a:pathLst>
              <a:path w="6387625" h="1753693">
                <a:moveTo>
                  <a:pt x="0" y="0"/>
                </a:moveTo>
                <a:lnTo>
                  <a:pt x="6387625" y="0"/>
                </a:lnTo>
                <a:lnTo>
                  <a:pt x="6387625" y="1753693"/>
                </a:lnTo>
                <a:lnTo>
                  <a:pt x="0" y="17536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44869" y="2723146"/>
            <a:ext cx="1683883" cy="1599689"/>
          </a:xfrm>
          <a:custGeom>
            <a:avLst/>
            <a:gdLst/>
            <a:ahLst/>
            <a:cxnLst/>
            <a:rect l="l" t="t" r="r" b="b"/>
            <a:pathLst>
              <a:path w="1683883" h="1599689">
                <a:moveTo>
                  <a:pt x="0" y="0"/>
                </a:moveTo>
                <a:lnTo>
                  <a:pt x="1683883" y="0"/>
                </a:lnTo>
                <a:lnTo>
                  <a:pt x="1683883" y="1599689"/>
                </a:lnTo>
                <a:lnTo>
                  <a:pt x="0" y="15996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691179" y="6360675"/>
            <a:ext cx="6387625" cy="1753693"/>
          </a:xfrm>
          <a:custGeom>
            <a:avLst/>
            <a:gdLst/>
            <a:ahLst/>
            <a:cxnLst/>
            <a:rect l="l" t="t" r="r" b="b"/>
            <a:pathLst>
              <a:path w="6387625" h="1753693">
                <a:moveTo>
                  <a:pt x="0" y="0"/>
                </a:moveTo>
                <a:lnTo>
                  <a:pt x="6387625" y="0"/>
                </a:lnTo>
                <a:lnTo>
                  <a:pt x="6387625" y="1753693"/>
                </a:lnTo>
                <a:lnTo>
                  <a:pt x="0" y="17536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136609" y="5637832"/>
            <a:ext cx="1683883" cy="1599689"/>
          </a:xfrm>
          <a:custGeom>
            <a:avLst/>
            <a:gdLst/>
            <a:ahLst/>
            <a:cxnLst/>
            <a:rect l="l" t="t" r="r" b="b"/>
            <a:pathLst>
              <a:path w="1683883" h="1599689">
                <a:moveTo>
                  <a:pt x="0" y="0"/>
                </a:moveTo>
                <a:lnTo>
                  <a:pt x="1683883" y="0"/>
                </a:lnTo>
                <a:lnTo>
                  <a:pt x="1683883" y="1599689"/>
                </a:lnTo>
                <a:lnTo>
                  <a:pt x="0" y="15996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0255506" y="4684257"/>
            <a:ext cx="6387625" cy="1753693"/>
          </a:xfrm>
          <a:custGeom>
            <a:avLst/>
            <a:gdLst/>
            <a:ahLst/>
            <a:cxnLst/>
            <a:rect l="l" t="t" r="r" b="b"/>
            <a:pathLst>
              <a:path w="6387625" h="1753693">
                <a:moveTo>
                  <a:pt x="0" y="0"/>
                </a:moveTo>
                <a:lnTo>
                  <a:pt x="6387625" y="0"/>
                </a:lnTo>
                <a:lnTo>
                  <a:pt x="6387625" y="1753693"/>
                </a:lnTo>
                <a:lnTo>
                  <a:pt x="0" y="17536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700935" y="3961414"/>
            <a:ext cx="1683883" cy="1599689"/>
          </a:xfrm>
          <a:custGeom>
            <a:avLst/>
            <a:gdLst/>
            <a:ahLst/>
            <a:cxnLst/>
            <a:rect l="l" t="t" r="r" b="b"/>
            <a:pathLst>
              <a:path w="1683883" h="1599689">
                <a:moveTo>
                  <a:pt x="0" y="0"/>
                </a:moveTo>
                <a:lnTo>
                  <a:pt x="1683884" y="0"/>
                </a:lnTo>
                <a:lnTo>
                  <a:pt x="1683884" y="1599689"/>
                </a:lnTo>
                <a:lnTo>
                  <a:pt x="0" y="15996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1644869" y="3238828"/>
            <a:ext cx="1661418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0"/>
              </a:lnSpc>
              <a:spcBef>
                <a:spcPct val="0"/>
              </a:spcBef>
            </a:pPr>
            <a:r>
              <a:rPr lang="en-US" sz="5000" u="none" strike="noStrike">
                <a:solidFill>
                  <a:srgbClr val="FFFFFF"/>
                </a:solidFill>
                <a:latin typeface="Cranberry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136609" y="3652910"/>
            <a:ext cx="5450456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00"/>
              </a:lnSpc>
              <a:spcBef>
                <a:spcPct val="0"/>
              </a:spcBef>
            </a:pPr>
            <a:r>
              <a:rPr lang="en-US" sz="5000" spc="150">
                <a:solidFill>
                  <a:srgbClr val="000000"/>
                </a:solidFill>
                <a:latin typeface="Hero Bold"/>
              </a:rPr>
              <a:t>Currency Exchanger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36609" y="6153514"/>
            <a:ext cx="1661418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Cranberry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628349" y="7075202"/>
            <a:ext cx="5450456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00"/>
              </a:lnSpc>
              <a:spcBef>
                <a:spcPct val="0"/>
              </a:spcBef>
            </a:pPr>
            <a:r>
              <a:rPr lang="en-US" sz="5000" spc="150">
                <a:solidFill>
                  <a:srgbClr val="000000"/>
                </a:solidFill>
                <a:latin typeface="Hero Bold"/>
              </a:rPr>
              <a:t>Forex News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00935" y="4477096"/>
            <a:ext cx="1661418" cy="682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Cranberry"/>
              </a:rPr>
              <a:t>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92675" y="5365658"/>
            <a:ext cx="5025595" cy="620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10"/>
              </a:lnSpc>
              <a:spcBef>
                <a:spcPct val="0"/>
              </a:spcBef>
            </a:pPr>
            <a:r>
              <a:rPr lang="en-US" sz="4610" spc="138">
                <a:solidFill>
                  <a:srgbClr val="000000"/>
                </a:solidFill>
                <a:latin typeface="Hero Bold"/>
              </a:rPr>
              <a:t>Historical Graphs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73335" y="1181100"/>
            <a:ext cx="1334133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</a:rPr>
              <a:t>HIGH LEVEL USE CASES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44869" y="2172632"/>
            <a:ext cx="14872969" cy="5943313"/>
            <a:chOff x="0" y="0"/>
            <a:chExt cx="3917161" cy="15653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7161" cy="1565317"/>
            </a:xfrm>
            <a:custGeom>
              <a:avLst/>
              <a:gdLst/>
              <a:ahLst/>
              <a:cxnLst/>
              <a:rect l="l" t="t" r="r" b="b"/>
              <a:pathLst>
                <a:path w="3917161" h="1565317">
                  <a:moveTo>
                    <a:pt x="26547" y="0"/>
                  </a:moveTo>
                  <a:lnTo>
                    <a:pt x="3890613" y="0"/>
                  </a:lnTo>
                  <a:cubicBezTo>
                    <a:pt x="3897654" y="0"/>
                    <a:pt x="3904406" y="2797"/>
                    <a:pt x="3909385" y="7776"/>
                  </a:cubicBezTo>
                  <a:cubicBezTo>
                    <a:pt x="3914363" y="12754"/>
                    <a:pt x="3917161" y="19507"/>
                    <a:pt x="3917161" y="26547"/>
                  </a:cubicBezTo>
                  <a:lnTo>
                    <a:pt x="3917161" y="1538770"/>
                  </a:lnTo>
                  <a:cubicBezTo>
                    <a:pt x="3917161" y="1545810"/>
                    <a:pt x="3914363" y="1552563"/>
                    <a:pt x="3909385" y="1557542"/>
                  </a:cubicBezTo>
                  <a:cubicBezTo>
                    <a:pt x="3904406" y="1562520"/>
                    <a:pt x="3897654" y="1565317"/>
                    <a:pt x="3890613" y="1565317"/>
                  </a:cubicBezTo>
                  <a:lnTo>
                    <a:pt x="26547" y="1565317"/>
                  </a:lnTo>
                  <a:cubicBezTo>
                    <a:pt x="19507" y="1565317"/>
                    <a:pt x="12754" y="1562520"/>
                    <a:pt x="7776" y="1557542"/>
                  </a:cubicBezTo>
                  <a:cubicBezTo>
                    <a:pt x="2797" y="1552563"/>
                    <a:pt x="0" y="1545810"/>
                    <a:pt x="0" y="1538770"/>
                  </a:cubicBezTo>
                  <a:lnTo>
                    <a:pt x="0" y="26547"/>
                  </a:lnTo>
                  <a:cubicBezTo>
                    <a:pt x="0" y="19507"/>
                    <a:pt x="2797" y="12754"/>
                    <a:pt x="7776" y="7776"/>
                  </a:cubicBezTo>
                  <a:cubicBezTo>
                    <a:pt x="12754" y="2797"/>
                    <a:pt x="19507" y="0"/>
                    <a:pt x="26547" y="0"/>
                  </a:cubicBezTo>
                  <a:close/>
                </a:path>
              </a:pathLst>
            </a:custGeom>
            <a:solidFill>
              <a:srgbClr val="4591A7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917161" cy="1603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2659"/>
                </a:lnSpc>
              </a:pPr>
              <a:endParaRPr/>
            </a:p>
            <a:p>
              <a:pPr marL="755641" lvl="1" indent="-377820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FFFFFF"/>
                  </a:solidFill>
                  <a:latin typeface="Glacial Indifference"/>
                </a:rPr>
                <a:t>Designed for financial enthusiasts at any level.</a:t>
              </a:r>
            </a:p>
            <a:p>
              <a:pPr>
                <a:lnSpc>
                  <a:spcPts val="4899"/>
                </a:lnSpc>
              </a:pPr>
              <a:endParaRPr lang="en-US" sz="3499">
                <a:solidFill>
                  <a:srgbClr val="FFFFFF"/>
                </a:solidFill>
                <a:latin typeface="Glacial Indifference"/>
              </a:endParaRPr>
            </a:p>
            <a:p>
              <a:pPr marL="755641" lvl="1" indent="-377820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FFFFFF"/>
                  </a:solidFill>
                  <a:latin typeface="Glacial Indifference"/>
                </a:rPr>
                <a:t>Offers real-time currency conversion.</a:t>
              </a:r>
            </a:p>
            <a:p>
              <a:pPr>
                <a:lnSpc>
                  <a:spcPts val="4899"/>
                </a:lnSpc>
              </a:pPr>
              <a:endParaRPr lang="en-US" sz="3499">
                <a:solidFill>
                  <a:srgbClr val="FFFFFF"/>
                </a:solidFill>
                <a:latin typeface="Glacial Indifference"/>
              </a:endParaRPr>
            </a:p>
            <a:p>
              <a:pPr marL="755641" lvl="1" indent="-377820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FFFFFF"/>
                  </a:solidFill>
                  <a:latin typeface="Glacial Indifference"/>
                </a:rPr>
                <a:t> Provides historical exchange rate analysis.</a:t>
              </a:r>
            </a:p>
            <a:p>
              <a:pPr>
                <a:lnSpc>
                  <a:spcPts val="4899"/>
                </a:lnSpc>
              </a:pPr>
              <a:endParaRPr lang="en-US" sz="3499">
                <a:solidFill>
                  <a:srgbClr val="FFFFFF"/>
                </a:solidFill>
                <a:latin typeface="Glacial Indifference"/>
              </a:endParaRPr>
            </a:p>
            <a:p>
              <a:pPr marL="755641" lvl="1" indent="-377820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FFFFFF"/>
                  </a:solidFill>
                  <a:latin typeface="Glacial Indifference"/>
                </a:rPr>
                <a:t>Delivers the latest forex market news.</a:t>
              </a:r>
            </a:p>
            <a:p>
              <a:pPr>
                <a:lnSpc>
                  <a:spcPts val="4899"/>
                </a:lnSpc>
              </a:pPr>
              <a:endParaRPr lang="en-US" sz="3499">
                <a:solidFill>
                  <a:srgbClr val="FFFFFF"/>
                </a:solidFill>
                <a:latin typeface="Glacial Indifference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4265776" y="120982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831629" y="811542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 flipV="1">
            <a:off x="14734192" y="675327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80"/>
                </a:moveTo>
                <a:lnTo>
                  <a:pt x="0" y="2722180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8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04255" y="5203255"/>
            <a:ext cx="5083745" cy="5083745"/>
          </a:xfrm>
          <a:custGeom>
            <a:avLst/>
            <a:gdLst/>
            <a:ahLst/>
            <a:cxnLst/>
            <a:rect l="l" t="t" r="r" b="b"/>
            <a:pathLst>
              <a:path w="5083745" h="5083745">
                <a:moveTo>
                  <a:pt x="0" y="0"/>
                </a:moveTo>
                <a:lnTo>
                  <a:pt x="5083745" y="0"/>
                </a:lnTo>
                <a:lnTo>
                  <a:pt x="5083745" y="5083745"/>
                </a:lnTo>
                <a:lnTo>
                  <a:pt x="0" y="50837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73335" y="1181100"/>
            <a:ext cx="1334133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</a:rPr>
              <a:t>LANDING PAGE</a:t>
            </a:r>
          </a:p>
        </p:txBody>
      </p:sp>
      <p:sp>
        <p:nvSpPr>
          <p:cNvPr id="6" name="Freeform 6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2541873" y="2256167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0" y="0"/>
                </a:moveTo>
                <a:lnTo>
                  <a:pt x="2722179" y="0"/>
                </a:lnTo>
                <a:lnTo>
                  <a:pt x="2722179" y="2722180"/>
                </a:lnTo>
                <a:lnTo>
                  <a:pt x="0" y="27221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2718067" y="6384038"/>
            <a:ext cx="2722179" cy="2722179"/>
          </a:xfrm>
          <a:custGeom>
            <a:avLst/>
            <a:gdLst/>
            <a:ahLst/>
            <a:cxnLst/>
            <a:rect l="l" t="t" r="r" b="b"/>
            <a:pathLst>
              <a:path w="2722179" h="2722179">
                <a:moveTo>
                  <a:pt x="2722179" y="2722179"/>
                </a:moveTo>
                <a:lnTo>
                  <a:pt x="0" y="2722179"/>
                </a:lnTo>
                <a:lnTo>
                  <a:pt x="0" y="0"/>
                </a:lnTo>
                <a:lnTo>
                  <a:pt x="2722179" y="0"/>
                </a:lnTo>
                <a:lnTo>
                  <a:pt x="2722179" y="2722179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3220539" y="2936244"/>
            <a:ext cx="11513653" cy="5311863"/>
          </a:xfrm>
          <a:custGeom>
            <a:avLst/>
            <a:gdLst/>
            <a:ahLst/>
            <a:cxnLst/>
            <a:rect l="l" t="t" r="r" b="b"/>
            <a:pathLst>
              <a:path w="11513653" h="5311863">
                <a:moveTo>
                  <a:pt x="0" y="0"/>
                </a:moveTo>
                <a:lnTo>
                  <a:pt x="11513653" y="0"/>
                </a:lnTo>
                <a:lnTo>
                  <a:pt x="11513653" y="5311863"/>
                </a:lnTo>
                <a:lnTo>
                  <a:pt x="0" y="53118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772" r="-6765" b="-772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55" r="-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32486" y="878405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2473335" y="1181100"/>
            <a:ext cx="1334133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200"/>
              </a:lnSpc>
              <a:spcBef>
                <a:spcPct val="0"/>
              </a:spcBef>
            </a:pPr>
            <a:r>
              <a:rPr lang="en-US" sz="9000">
                <a:solidFill>
                  <a:srgbClr val="1867BE"/>
                </a:solidFill>
                <a:latin typeface="Cranberry"/>
              </a:rPr>
              <a:t>DEVELOPMENT TIMELINE</a:t>
            </a:r>
          </a:p>
        </p:txBody>
      </p:sp>
      <p:sp>
        <p:nvSpPr>
          <p:cNvPr id="5" name="Freeform 5"/>
          <p:cNvSpPr/>
          <p:nvPr/>
        </p:nvSpPr>
        <p:spPr>
          <a:xfrm>
            <a:off x="14265776" y="595231"/>
            <a:ext cx="4754711" cy="907718"/>
          </a:xfrm>
          <a:custGeom>
            <a:avLst/>
            <a:gdLst/>
            <a:ahLst/>
            <a:cxnLst/>
            <a:rect l="l" t="t" r="r" b="b"/>
            <a:pathLst>
              <a:path w="4754711" h="907718">
                <a:moveTo>
                  <a:pt x="0" y="0"/>
                </a:moveTo>
                <a:lnTo>
                  <a:pt x="4754710" y="0"/>
                </a:lnTo>
                <a:lnTo>
                  <a:pt x="4754710" y="907718"/>
                </a:lnTo>
                <a:lnTo>
                  <a:pt x="0" y="907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6" name="Group 6"/>
          <p:cNvGrpSpPr/>
          <p:nvPr/>
        </p:nvGrpSpPr>
        <p:grpSpPr>
          <a:xfrm>
            <a:off x="765934" y="2526347"/>
            <a:ext cx="9108316" cy="7241413"/>
            <a:chOff x="0" y="0"/>
            <a:chExt cx="1754814" cy="13951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54814" cy="1395136"/>
            </a:xfrm>
            <a:custGeom>
              <a:avLst/>
              <a:gdLst/>
              <a:ahLst/>
              <a:cxnLst/>
              <a:rect l="l" t="t" r="r" b="b"/>
              <a:pathLst>
                <a:path w="1754814" h="1395136">
                  <a:moveTo>
                    <a:pt x="0" y="0"/>
                  </a:moveTo>
                  <a:lnTo>
                    <a:pt x="1754814" y="0"/>
                  </a:lnTo>
                  <a:lnTo>
                    <a:pt x="1754814" y="1395136"/>
                  </a:lnTo>
                  <a:lnTo>
                    <a:pt x="0" y="1395136"/>
                  </a:lnTo>
                  <a:close/>
                </a:path>
              </a:pathLst>
            </a:custGeom>
            <a:solidFill>
              <a:srgbClr val="4591A7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754814" cy="14522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47694" lvl="1" indent="-323847" algn="ctr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Glacial Indifference"/>
                </a:rPr>
                <a:t>fx-Change utilizes a modern technology stack for peak performance and user experience.</a:t>
              </a:r>
            </a:p>
            <a:p>
              <a:pPr marL="647694" lvl="1" indent="-323847" algn="ctr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Glacial Indifference"/>
                </a:rPr>
                <a:t>React is employed for efficient UI rendering.</a:t>
              </a:r>
            </a:p>
            <a:p>
              <a:pPr marL="647694" lvl="1" indent="-323847" algn="ctr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Glacial Indifference"/>
                </a:rPr>
                <a:t>Material-UI enhances the app with sleek design and interactive components.</a:t>
              </a:r>
            </a:p>
            <a:p>
              <a:pPr marL="647694" lvl="1" indent="-323847" algn="ctr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Glacial Indifference"/>
                </a:rPr>
                <a:t>Recharts powers dynamic data visualization and charting.</a:t>
              </a:r>
            </a:p>
            <a:p>
              <a:pPr marL="647694" lvl="1" indent="-323847" algn="ctr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Glacial Indifference"/>
                </a:rPr>
                <a:t>Bootstrap guarantees responsiveness on all devices.</a:t>
              </a:r>
            </a:p>
            <a:p>
              <a:pPr marL="647694" lvl="1" indent="-323847" algn="ctr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Glacial Indifference"/>
                </a:rPr>
                <a:t>Axios is crucial for fetching data from APIs.</a:t>
              </a:r>
            </a:p>
            <a:p>
              <a:pPr marL="647694" lvl="1" indent="-323847" algn="ctr">
                <a:lnSpc>
                  <a:spcPts val="4199"/>
                </a:lnSpc>
                <a:buFont typeface="Arial"/>
                <a:buChar char="•"/>
              </a:pPr>
              <a:r>
                <a:rPr lang="en-US" sz="2999">
                  <a:solidFill>
                    <a:srgbClr val="FFFFFF"/>
                  </a:solidFill>
                  <a:latin typeface="Glacial Indifference"/>
                </a:rPr>
                <a:t>Material-UI Table is used for sophisticated data presentation.</a:t>
              </a:r>
            </a:p>
            <a:p>
              <a:pPr algn="ctr">
                <a:lnSpc>
                  <a:spcPts val="4199"/>
                </a:lnSpc>
              </a:pPr>
              <a:endParaRPr lang="en-US" sz="2999">
                <a:solidFill>
                  <a:srgbClr val="FFFFFF"/>
                </a:solidFill>
                <a:latin typeface="Glacial Indifference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193118" y="2557812"/>
            <a:ext cx="3293291" cy="869157"/>
            <a:chOff x="0" y="0"/>
            <a:chExt cx="867369" cy="2289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67369" cy="228914"/>
            </a:xfrm>
            <a:custGeom>
              <a:avLst/>
              <a:gdLst/>
              <a:ahLst/>
              <a:cxnLst/>
              <a:rect l="l" t="t" r="r" b="b"/>
              <a:pathLst>
                <a:path w="867369" h="228914">
                  <a:moveTo>
                    <a:pt x="114457" y="0"/>
                  </a:moveTo>
                  <a:lnTo>
                    <a:pt x="752912" y="0"/>
                  </a:lnTo>
                  <a:cubicBezTo>
                    <a:pt x="783268" y="0"/>
                    <a:pt x="812380" y="12059"/>
                    <a:pt x="833845" y="33524"/>
                  </a:cubicBezTo>
                  <a:cubicBezTo>
                    <a:pt x="855310" y="54988"/>
                    <a:pt x="867369" y="84101"/>
                    <a:pt x="867369" y="114457"/>
                  </a:cubicBezTo>
                  <a:lnTo>
                    <a:pt x="867369" y="114457"/>
                  </a:lnTo>
                  <a:cubicBezTo>
                    <a:pt x="867369" y="144813"/>
                    <a:pt x="855310" y="173925"/>
                    <a:pt x="833845" y="195390"/>
                  </a:cubicBezTo>
                  <a:cubicBezTo>
                    <a:pt x="812380" y="216855"/>
                    <a:pt x="783268" y="228914"/>
                    <a:pt x="752912" y="228914"/>
                  </a:cubicBezTo>
                  <a:lnTo>
                    <a:pt x="114457" y="228914"/>
                  </a:lnTo>
                  <a:cubicBezTo>
                    <a:pt x="84101" y="228914"/>
                    <a:pt x="54988" y="216855"/>
                    <a:pt x="33524" y="195390"/>
                  </a:cubicBezTo>
                  <a:cubicBezTo>
                    <a:pt x="12059" y="173925"/>
                    <a:pt x="0" y="144813"/>
                    <a:pt x="0" y="114457"/>
                  </a:cubicBezTo>
                  <a:lnTo>
                    <a:pt x="0" y="114457"/>
                  </a:lnTo>
                  <a:cubicBezTo>
                    <a:pt x="0" y="84101"/>
                    <a:pt x="12059" y="54988"/>
                    <a:pt x="33524" y="33524"/>
                  </a:cubicBezTo>
                  <a:cubicBezTo>
                    <a:pt x="54988" y="12059"/>
                    <a:pt x="84101" y="0"/>
                    <a:pt x="114457" y="0"/>
                  </a:cubicBezTo>
                  <a:close/>
                </a:path>
              </a:pathLst>
            </a:custGeom>
            <a:solidFill>
              <a:srgbClr val="C8B3EE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67369" cy="267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Glacial Indifference"/>
                </a:rPr>
                <a:t>REACT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019763" y="3584481"/>
            <a:ext cx="3003224" cy="1045269"/>
            <a:chOff x="0" y="0"/>
            <a:chExt cx="790972" cy="27529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90972" cy="275297"/>
            </a:xfrm>
            <a:custGeom>
              <a:avLst/>
              <a:gdLst/>
              <a:ahLst/>
              <a:cxnLst/>
              <a:rect l="l" t="t" r="r" b="b"/>
              <a:pathLst>
                <a:path w="790972" h="275297">
                  <a:moveTo>
                    <a:pt x="131471" y="0"/>
                  </a:moveTo>
                  <a:lnTo>
                    <a:pt x="659501" y="0"/>
                  </a:lnTo>
                  <a:cubicBezTo>
                    <a:pt x="694369" y="0"/>
                    <a:pt x="727810" y="13851"/>
                    <a:pt x="752465" y="38507"/>
                  </a:cubicBezTo>
                  <a:cubicBezTo>
                    <a:pt x="777121" y="63163"/>
                    <a:pt x="790972" y="96603"/>
                    <a:pt x="790972" y="131471"/>
                  </a:cubicBezTo>
                  <a:lnTo>
                    <a:pt x="790972" y="143826"/>
                  </a:lnTo>
                  <a:cubicBezTo>
                    <a:pt x="790972" y="178694"/>
                    <a:pt x="777121" y="212135"/>
                    <a:pt x="752465" y="236790"/>
                  </a:cubicBezTo>
                  <a:cubicBezTo>
                    <a:pt x="727810" y="261446"/>
                    <a:pt x="694369" y="275297"/>
                    <a:pt x="659501" y="275297"/>
                  </a:cubicBezTo>
                  <a:lnTo>
                    <a:pt x="131471" y="275297"/>
                  </a:lnTo>
                  <a:cubicBezTo>
                    <a:pt x="58862" y="275297"/>
                    <a:pt x="0" y="216436"/>
                    <a:pt x="0" y="143826"/>
                  </a:cubicBezTo>
                  <a:lnTo>
                    <a:pt x="0" y="131471"/>
                  </a:lnTo>
                  <a:cubicBezTo>
                    <a:pt x="0" y="96603"/>
                    <a:pt x="13851" y="63163"/>
                    <a:pt x="38507" y="38507"/>
                  </a:cubicBezTo>
                  <a:cubicBezTo>
                    <a:pt x="63163" y="13851"/>
                    <a:pt x="96603" y="0"/>
                    <a:pt x="131471" y="0"/>
                  </a:cubicBezTo>
                  <a:close/>
                </a:path>
              </a:pathLst>
            </a:custGeom>
            <a:solidFill>
              <a:srgbClr val="C8B3EE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90972" cy="313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Glacial Indifference"/>
                </a:rPr>
                <a:t>AXIOS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521374" y="6147054"/>
            <a:ext cx="3293291" cy="869157"/>
            <a:chOff x="0" y="0"/>
            <a:chExt cx="867369" cy="22891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67369" cy="228914"/>
            </a:xfrm>
            <a:custGeom>
              <a:avLst/>
              <a:gdLst/>
              <a:ahLst/>
              <a:cxnLst/>
              <a:rect l="l" t="t" r="r" b="b"/>
              <a:pathLst>
                <a:path w="867369" h="228914">
                  <a:moveTo>
                    <a:pt x="114457" y="0"/>
                  </a:moveTo>
                  <a:lnTo>
                    <a:pt x="752912" y="0"/>
                  </a:lnTo>
                  <a:cubicBezTo>
                    <a:pt x="783268" y="0"/>
                    <a:pt x="812380" y="12059"/>
                    <a:pt x="833845" y="33524"/>
                  </a:cubicBezTo>
                  <a:cubicBezTo>
                    <a:pt x="855310" y="54988"/>
                    <a:pt x="867369" y="84101"/>
                    <a:pt x="867369" y="114457"/>
                  </a:cubicBezTo>
                  <a:lnTo>
                    <a:pt x="867369" y="114457"/>
                  </a:lnTo>
                  <a:cubicBezTo>
                    <a:pt x="867369" y="144813"/>
                    <a:pt x="855310" y="173925"/>
                    <a:pt x="833845" y="195390"/>
                  </a:cubicBezTo>
                  <a:cubicBezTo>
                    <a:pt x="812380" y="216855"/>
                    <a:pt x="783268" y="228914"/>
                    <a:pt x="752912" y="228914"/>
                  </a:cubicBezTo>
                  <a:lnTo>
                    <a:pt x="114457" y="228914"/>
                  </a:lnTo>
                  <a:cubicBezTo>
                    <a:pt x="84101" y="228914"/>
                    <a:pt x="54988" y="216855"/>
                    <a:pt x="33524" y="195390"/>
                  </a:cubicBezTo>
                  <a:cubicBezTo>
                    <a:pt x="12059" y="173925"/>
                    <a:pt x="0" y="144813"/>
                    <a:pt x="0" y="114457"/>
                  </a:cubicBezTo>
                  <a:lnTo>
                    <a:pt x="0" y="114457"/>
                  </a:lnTo>
                  <a:cubicBezTo>
                    <a:pt x="0" y="84101"/>
                    <a:pt x="12059" y="54988"/>
                    <a:pt x="33524" y="33524"/>
                  </a:cubicBezTo>
                  <a:cubicBezTo>
                    <a:pt x="54988" y="12059"/>
                    <a:pt x="84101" y="0"/>
                    <a:pt x="114457" y="0"/>
                  </a:cubicBezTo>
                  <a:close/>
                </a:path>
              </a:pathLst>
            </a:custGeom>
            <a:solidFill>
              <a:srgbClr val="C8B3EE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67369" cy="267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Glacial Indifference"/>
                </a:rPr>
                <a:t>MATERIAL UI TABLE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839763" y="4867875"/>
            <a:ext cx="3003224" cy="1045269"/>
            <a:chOff x="0" y="0"/>
            <a:chExt cx="790972" cy="27529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90972" cy="275297"/>
            </a:xfrm>
            <a:custGeom>
              <a:avLst/>
              <a:gdLst/>
              <a:ahLst/>
              <a:cxnLst/>
              <a:rect l="l" t="t" r="r" b="b"/>
              <a:pathLst>
                <a:path w="790972" h="275297">
                  <a:moveTo>
                    <a:pt x="131471" y="0"/>
                  </a:moveTo>
                  <a:lnTo>
                    <a:pt x="659501" y="0"/>
                  </a:lnTo>
                  <a:cubicBezTo>
                    <a:pt x="694369" y="0"/>
                    <a:pt x="727810" y="13851"/>
                    <a:pt x="752465" y="38507"/>
                  </a:cubicBezTo>
                  <a:cubicBezTo>
                    <a:pt x="777121" y="63163"/>
                    <a:pt x="790972" y="96603"/>
                    <a:pt x="790972" y="131471"/>
                  </a:cubicBezTo>
                  <a:lnTo>
                    <a:pt x="790972" y="143826"/>
                  </a:lnTo>
                  <a:cubicBezTo>
                    <a:pt x="790972" y="178694"/>
                    <a:pt x="777121" y="212135"/>
                    <a:pt x="752465" y="236790"/>
                  </a:cubicBezTo>
                  <a:cubicBezTo>
                    <a:pt x="727810" y="261446"/>
                    <a:pt x="694369" y="275297"/>
                    <a:pt x="659501" y="275297"/>
                  </a:cubicBezTo>
                  <a:lnTo>
                    <a:pt x="131471" y="275297"/>
                  </a:lnTo>
                  <a:cubicBezTo>
                    <a:pt x="58862" y="275297"/>
                    <a:pt x="0" y="216436"/>
                    <a:pt x="0" y="143826"/>
                  </a:cubicBezTo>
                  <a:lnTo>
                    <a:pt x="0" y="131471"/>
                  </a:lnTo>
                  <a:cubicBezTo>
                    <a:pt x="0" y="96603"/>
                    <a:pt x="13851" y="63163"/>
                    <a:pt x="38507" y="38507"/>
                  </a:cubicBezTo>
                  <a:cubicBezTo>
                    <a:pt x="63163" y="13851"/>
                    <a:pt x="96603" y="0"/>
                    <a:pt x="131471" y="0"/>
                  </a:cubicBezTo>
                  <a:close/>
                </a:path>
              </a:pathLst>
            </a:custGeom>
            <a:solidFill>
              <a:srgbClr val="C8B3EE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790972" cy="313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Glacial Indifference"/>
                </a:rPr>
                <a:t>MATERIAL UI 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341375" y="7140036"/>
            <a:ext cx="3293291" cy="869157"/>
            <a:chOff x="0" y="0"/>
            <a:chExt cx="867369" cy="2289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67369" cy="228914"/>
            </a:xfrm>
            <a:custGeom>
              <a:avLst/>
              <a:gdLst/>
              <a:ahLst/>
              <a:cxnLst/>
              <a:rect l="l" t="t" r="r" b="b"/>
              <a:pathLst>
                <a:path w="867369" h="228914">
                  <a:moveTo>
                    <a:pt x="114457" y="0"/>
                  </a:moveTo>
                  <a:lnTo>
                    <a:pt x="752912" y="0"/>
                  </a:lnTo>
                  <a:cubicBezTo>
                    <a:pt x="783268" y="0"/>
                    <a:pt x="812380" y="12059"/>
                    <a:pt x="833845" y="33524"/>
                  </a:cubicBezTo>
                  <a:cubicBezTo>
                    <a:pt x="855310" y="54988"/>
                    <a:pt x="867369" y="84101"/>
                    <a:pt x="867369" y="114457"/>
                  </a:cubicBezTo>
                  <a:lnTo>
                    <a:pt x="867369" y="114457"/>
                  </a:lnTo>
                  <a:cubicBezTo>
                    <a:pt x="867369" y="144813"/>
                    <a:pt x="855310" y="173925"/>
                    <a:pt x="833845" y="195390"/>
                  </a:cubicBezTo>
                  <a:cubicBezTo>
                    <a:pt x="812380" y="216855"/>
                    <a:pt x="783268" y="228914"/>
                    <a:pt x="752912" y="228914"/>
                  </a:cubicBezTo>
                  <a:lnTo>
                    <a:pt x="114457" y="228914"/>
                  </a:lnTo>
                  <a:cubicBezTo>
                    <a:pt x="84101" y="228914"/>
                    <a:pt x="54988" y="216855"/>
                    <a:pt x="33524" y="195390"/>
                  </a:cubicBezTo>
                  <a:cubicBezTo>
                    <a:pt x="12059" y="173925"/>
                    <a:pt x="0" y="144813"/>
                    <a:pt x="0" y="114457"/>
                  </a:cubicBezTo>
                  <a:lnTo>
                    <a:pt x="0" y="114457"/>
                  </a:lnTo>
                  <a:cubicBezTo>
                    <a:pt x="0" y="84101"/>
                    <a:pt x="12059" y="54988"/>
                    <a:pt x="33524" y="33524"/>
                  </a:cubicBezTo>
                  <a:cubicBezTo>
                    <a:pt x="54988" y="12059"/>
                    <a:pt x="84101" y="0"/>
                    <a:pt x="114457" y="0"/>
                  </a:cubicBezTo>
                  <a:close/>
                </a:path>
              </a:pathLst>
            </a:custGeom>
            <a:solidFill>
              <a:srgbClr val="C8B3EE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67369" cy="267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Glacial Indifference"/>
                </a:rPr>
                <a:t>BOOTSTRAP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168020" y="8199693"/>
            <a:ext cx="3293291" cy="869157"/>
            <a:chOff x="0" y="0"/>
            <a:chExt cx="867369" cy="22891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67369" cy="228914"/>
            </a:xfrm>
            <a:custGeom>
              <a:avLst/>
              <a:gdLst/>
              <a:ahLst/>
              <a:cxnLst/>
              <a:rect l="l" t="t" r="r" b="b"/>
              <a:pathLst>
                <a:path w="867369" h="228914">
                  <a:moveTo>
                    <a:pt x="114457" y="0"/>
                  </a:moveTo>
                  <a:lnTo>
                    <a:pt x="752912" y="0"/>
                  </a:lnTo>
                  <a:cubicBezTo>
                    <a:pt x="783268" y="0"/>
                    <a:pt x="812380" y="12059"/>
                    <a:pt x="833845" y="33524"/>
                  </a:cubicBezTo>
                  <a:cubicBezTo>
                    <a:pt x="855310" y="54988"/>
                    <a:pt x="867369" y="84101"/>
                    <a:pt x="867369" y="114457"/>
                  </a:cubicBezTo>
                  <a:lnTo>
                    <a:pt x="867369" y="114457"/>
                  </a:lnTo>
                  <a:cubicBezTo>
                    <a:pt x="867369" y="144813"/>
                    <a:pt x="855310" y="173925"/>
                    <a:pt x="833845" y="195390"/>
                  </a:cubicBezTo>
                  <a:cubicBezTo>
                    <a:pt x="812380" y="216855"/>
                    <a:pt x="783268" y="228914"/>
                    <a:pt x="752912" y="228914"/>
                  </a:cubicBezTo>
                  <a:lnTo>
                    <a:pt x="114457" y="228914"/>
                  </a:lnTo>
                  <a:cubicBezTo>
                    <a:pt x="84101" y="228914"/>
                    <a:pt x="54988" y="216855"/>
                    <a:pt x="33524" y="195390"/>
                  </a:cubicBezTo>
                  <a:cubicBezTo>
                    <a:pt x="12059" y="173925"/>
                    <a:pt x="0" y="144813"/>
                    <a:pt x="0" y="114457"/>
                  </a:cubicBezTo>
                  <a:lnTo>
                    <a:pt x="0" y="114457"/>
                  </a:lnTo>
                  <a:cubicBezTo>
                    <a:pt x="0" y="84101"/>
                    <a:pt x="12059" y="54988"/>
                    <a:pt x="33524" y="33524"/>
                  </a:cubicBezTo>
                  <a:cubicBezTo>
                    <a:pt x="54988" y="12059"/>
                    <a:pt x="84101" y="0"/>
                    <a:pt x="114457" y="0"/>
                  </a:cubicBezTo>
                  <a:close/>
                </a:path>
              </a:pathLst>
            </a:custGeom>
            <a:solidFill>
              <a:srgbClr val="C8B3EE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67369" cy="267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Glacial Indifference"/>
                </a:rPr>
                <a:t>RECHARTS 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55" r="-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71863" y="3007235"/>
            <a:ext cx="9326074" cy="6251065"/>
            <a:chOff x="0" y="0"/>
            <a:chExt cx="1796768" cy="12043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96768" cy="1204335"/>
            </a:xfrm>
            <a:custGeom>
              <a:avLst/>
              <a:gdLst/>
              <a:ahLst/>
              <a:cxnLst/>
              <a:rect l="l" t="t" r="r" b="b"/>
              <a:pathLst>
                <a:path w="1796768" h="1204335">
                  <a:moveTo>
                    <a:pt x="0" y="0"/>
                  </a:moveTo>
                  <a:lnTo>
                    <a:pt x="1796768" y="0"/>
                  </a:lnTo>
                  <a:lnTo>
                    <a:pt x="1796768" y="1204335"/>
                  </a:lnTo>
                  <a:lnTo>
                    <a:pt x="0" y="1204335"/>
                  </a:lnTo>
                  <a:close/>
                </a:path>
              </a:pathLst>
            </a:custGeom>
            <a:solidFill>
              <a:srgbClr val="FFF39B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796768" cy="1251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Glacial Indifference Semi-Bold"/>
                </a:rPr>
                <a:t>Project Management Methodology</a:t>
              </a:r>
              <a:r>
                <a:rPr lang="en-US" sz="2099">
                  <a:solidFill>
                    <a:srgbClr val="000000"/>
                  </a:solidFill>
                  <a:latin typeface="Glacial Indifference"/>
                </a:rPr>
                <a:t>: Agile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Glacial Indifference"/>
                </a:rPr>
                <a:t>Allows for flexibility and iterative improvement.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Glacial Indifference"/>
                </a:rPr>
                <a:t>Adapts quickly to changes and incorporates user feedback efficiently.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Glacial Indifference Semi-Bold"/>
                </a:rPr>
                <a:t>Task Distribution</a:t>
              </a:r>
              <a:r>
                <a:rPr lang="en-US" sz="2099">
                  <a:solidFill>
                    <a:srgbClr val="000000"/>
                  </a:solidFill>
                  <a:latin typeface="Glacial Indifference"/>
                </a:rPr>
                <a:t>: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Glacial Indifference Semi-Bold"/>
                </a:rPr>
                <a:t>UI/UX Design</a:t>
              </a:r>
              <a:r>
                <a:rPr lang="en-US" sz="2099">
                  <a:solidFill>
                    <a:srgbClr val="000000"/>
                  </a:solidFill>
                  <a:latin typeface="Glacial Indifference"/>
                </a:rPr>
                <a:t> (20% of effort)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Glacial Indifference"/>
                </a:rPr>
                <a:t>Designing an intuitive and visually appealing interface with Material-UI.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Glacial Indifference Semi-Bold"/>
                </a:rPr>
                <a:t>Frontend Development</a:t>
              </a:r>
              <a:r>
                <a:rPr lang="en-US" sz="2099">
                  <a:solidFill>
                    <a:srgbClr val="000000"/>
                  </a:solidFill>
                  <a:latin typeface="Glacial Indifference"/>
                </a:rPr>
                <a:t> (35% of effort)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Glacial Indifference"/>
                </a:rPr>
                <a:t>Building the user interface with React and integrating interactive components.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Glacial Indifference Semi-Bold"/>
                </a:rPr>
                <a:t>Backend Development</a:t>
              </a:r>
              <a:r>
                <a:rPr lang="en-US" sz="2099">
                  <a:solidFill>
                    <a:srgbClr val="000000"/>
                  </a:solidFill>
                  <a:latin typeface="Glacial Indifference"/>
                </a:rPr>
                <a:t> (25% of effort)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Glacial Indifference"/>
                </a:rPr>
                <a:t>Server-side logic and data retrieval using Axios for API calls.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Glacial Indifference Semi-Bold"/>
                </a:rPr>
                <a:t>Data Analysis and Management</a:t>
              </a:r>
              <a:r>
                <a:rPr lang="en-US" sz="2099">
                  <a:solidFill>
                    <a:srgbClr val="000000"/>
                  </a:solidFill>
                  <a:latin typeface="Glacial Indifference"/>
                </a:rPr>
                <a:t> (20% of effort)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>
                  <a:solidFill>
                    <a:srgbClr val="000000"/>
                  </a:solidFill>
                  <a:latin typeface="Glacial Indifference"/>
                </a:rPr>
                <a:t>Organizing and presenting data with Material-UI Table.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9997937" y="3515235"/>
            <a:ext cx="8259990" cy="4774567"/>
          </a:xfrm>
          <a:custGeom>
            <a:avLst/>
            <a:gdLst/>
            <a:ahLst/>
            <a:cxnLst/>
            <a:rect l="l" t="t" r="r" b="b"/>
            <a:pathLst>
              <a:path w="8259990" h="4774567">
                <a:moveTo>
                  <a:pt x="0" y="0"/>
                </a:moveTo>
                <a:lnTo>
                  <a:pt x="8259990" y="0"/>
                </a:lnTo>
                <a:lnTo>
                  <a:pt x="8259990" y="4774567"/>
                </a:lnTo>
                <a:lnTo>
                  <a:pt x="0" y="4774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33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473335" y="1152525"/>
            <a:ext cx="13341331" cy="161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520"/>
              </a:lnSpc>
              <a:spcBef>
                <a:spcPct val="0"/>
              </a:spcBef>
            </a:pPr>
            <a:r>
              <a:rPr lang="en-US" sz="6900">
                <a:solidFill>
                  <a:srgbClr val="1867BE"/>
                </a:solidFill>
                <a:latin typeface="Cranberry Semi-Bold"/>
              </a:rPr>
              <a:t> BREAKDOWN OF TASKS AND ROLES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532</Words>
  <Application>Microsoft Office PowerPoint</Application>
  <PresentationFormat>Custom</PresentationFormat>
  <Paragraphs>95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Glacial Indifference Semi-Bold</vt:lpstr>
      <vt:lpstr>Calibri</vt:lpstr>
      <vt:lpstr>Glacial Indifference</vt:lpstr>
      <vt:lpstr>Hero</vt:lpstr>
      <vt:lpstr>Cranberry</vt:lpstr>
      <vt:lpstr>Cranberry Semi-Bold</vt:lpstr>
      <vt:lpstr>Hero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fx-Change</dc:title>
  <cp:lastModifiedBy>Noah Sheldon</cp:lastModifiedBy>
  <cp:revision>2</cp:revision>
  <dcterms:created xsi:type="dcterms:W3CDTF">2006-08-16T00:00:00Z</dcterms:created>
  <dcterms:modified xsi:type="dcterms:W3CDTF">2024-02-14T20:24:26Z</dcterms:modified>
  <dc:identifier>DAF8sqYM8Bg</dc:identifier>
</cp:coreProperties>
</file>